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ar-OM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8EA"/>
    <a:srgbClr val="FFFFFF"/>
    <a:srgbClr val="F6C66A"/>
    <a:srgbClr val="F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9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C777367-07B0-B82E-0CAF-B235A5AA4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C2AC3CB-1FF0-8A06-259A-62EA0A41C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ar-OM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3C7286D-7C22-A246-7ECC-1B15BBA8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42B6F3A8-6D61-C264-FA60-4DAEFCFD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0C4319F-32B9-2948-DF56-8F340C10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4250BA4-B146-4A3A-DF5D-DF49112C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AEE2BB0D-7854-AD98-FDEC-E42E676B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1B307D9-2D9D-8208-8A03-E70E53CB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48207B33-39B1-F59C-39B9-11AC417F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E925AA1-6D95-9CDB-29F0-739E8C5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07355558-788E-70E3-6DC9-F4378F76B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918B9B98-4BD4-E5A4-9C11-D2D3A85E0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2E08695-686A-B352-FF29-E5663DF7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5BDF6FC-EC43-DB52-ED01-41113AEC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72A91F5-DF27-DBF6-8807-A1615633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F93D268-140B-D31A-BA1C-AAFAC66F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9E04D6D-57ED-F2CD-F235-88575B3B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C4480A6-A9D7-0357-4008-9EB7D38F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BAA054F-94B8-D6D0-DC54-E8693AF5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A6DBCB6-DC05-8E0A-6339-B7A68A8D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9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FC9813-ABAF-D298-1A18-83C86709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9636B57-91BE-4FE9-3F1B-20E3B8270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3D3395A-0839-CB32-73E9-81C02AE3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54DBCDE-0A7B-D8DD-9A93-B1071132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E9A3244-513D-E451-61CC-D3A5F107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5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B7A6B89-7256-B3C6-56C8-38FF9291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D2744C8-0495-08E4-EF44-775B5C175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D57A7B25-19C5-6B8B-E7F3-EC3700BD9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F2970504-49A7-DE96-FEB2-B71BD860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80F0140D-AE38-A426-9D97-C54CFF06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296AC162-956E-E012-33B6-BA0AD74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264496-C8C8-38AA-9FBA-A3E48596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2D7D4B9-1201-1A68-165C-44D1C4F0A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1F58BAEF-803A-6C37-96C9-9DF96573C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B6121BE6-C4FB-31D1-D548-C13EC32DE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F8BDDC16-612E-8E8A-7AD0-4A5EB383D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1C21FBF5-1056-F823-BA0C-3B78AF99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4C651FE8-E7CE-C8FB-1FAC-5F2ADC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F515E342-0092-D3EE-391D-B9C46FB0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A732B4E-F4DF-FDBE-7D69-C1F55254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A041B41D-781E-CAF8-FEF2-28AD8159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594A3645-8A48-B01B-4E72-B32E6D44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446A9E9-7D30-19E4-ACF0-74E4B314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738D4774-0FFC-A803-2FDB-37C60E38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50983CAB-1B84-C9AA-90A7-E1080A43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78E6F51-5791-8B44-1B65-BF4D9F09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1FA76F6-B482-9AED-3059-E8EB0734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EBA9595-F993-63EF-5821-504104C6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48B1FD5-37BC-ADE4-4340-18AA2F23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186BB96-95BC-00B4-ED30-F96027C8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9DBE7A3-14A3-12B4-0686-E376907A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3BBA332A-1A02-19B9-C2D7-31A478D4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0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265B677-7B8A-88C2-F236-B5C268B1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A601263A-ABAD-9E92-E5D9-1A43E8ACC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ar-OM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0F16D285-0DD5-6538-1634-B9D93B2A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80D9BB5-5375-45B1-0D4B-B254F65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32AFD505-2B16-359C-7DEA-24D873FE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343D685-BA73-CBA3-2AB7-D202860D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2B6BB4A0-4EDC-C527-66E9-B07C54C7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ar-OM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AB7735A-65A4-C53A-5CB2-C8C6021A9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OM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4062A6B-FE60-5027-69B9-C7C654E35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6B6B8F6-30C7-7FF0-E793-F93CFA53B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0C37CB1-956B-32CA-7991-B89713C5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OM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صورة 12">
            <a:extLst>
              <a:ext uri="{FF2B5EF4-FFF2-40B4-BE49-F238E27FC236}">
                <a16:creationId xmlns:a16="http://schemas.microsoft.com/office/drawing/2014/main" id="{C1A78EE7-6C7F-B43C-A42F-87AFD49F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15"/>
          <a:stretch>
            <a:fillRect/>
          </a:stretch>
        </p:blipFill>
        <p:spPr>
          <a:xfrm>
            <a:off x="3987041" y="-1"/>
            <a:ext cx="5143500" cy="6658071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DA215E50-4965-31E4-1D4F-97CE66FA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rcRect l="7748" t="42560" r="8680"/>
          <a:stretch>
            <a:fillRect/>
          </a:stretch>
        </p:blipFill>
        <p:spPr>
          <a:xfrm>
            <a:off x="-13460" y="1589315"/>
            <a:ext cx="9144001" cy="5268685"/>
          </a:xfrm>
          <a:prstGeom prst="rect">
            <a:avLst/>
          </a:prstGeom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F1D5F5CF-CCE1-BB39-5C87-3B5B703EBA5B}"/>
              </a:ext>
            </a:extLst>
          </p:cNvPr>
          <p:cNvSpPr/>
          <p:nvPr/>
        </p:nvSpPr>
        <p:spPr>
          <a:xfrm>
            <a:off x="116111" y="5211520"/>
            <a:ext cx="8884858" cy="14465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r"/>
            <a:r>
              <a:rPr lang="ar-OM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ea typeface="DejaVu Sans Condensed" panose="020B0606030804020204" pitchFamily="34" charset="0"/>
                <a:cs typeface="Dubai" panose="020B0503030403030204" pitchFamily="34" charset="-78"/>
              </a:rPr>
              <a:t>هذا النشيد</a:t>
            </a:r>
            <a:r>
              <a:rPr lang="ar-OM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ea typeface="DejaVu Sans Condensed" panose="020B0606030804020204" pitchFamily="34" charset="0"/>
                <a:cs typeface="Dubai" panose="020B0503030403030204" pitchFamily="34" charset="-78"/>
              </a:rPr>
              <a:t> هو قطعة فنية وطنية بامتياز،</a:t>
            </a:r>
          </a:p>
          <a:p>
            <a:pPr algn="r"/>
            <a:r>
              <a:rPr lang="ar-OM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ea typeface="DejaVu Sans Condensed" panose="020B0606030804020204" pitchFamily="34" charset="0"/>
                <a:cs typeface="Dubai" panose="020B0503030403030204" pitchFamily="34" charset="-78"/>
              </a:rPr>
              <a:t>سنتعلم اليوم كيف يعكس قوّة عُمان ووحدة شعبها من خلال كلماته وتركيبه الموسيقي"</a:t>
            </a:r>
            <a:endParaRPr lang="ar-S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" panose="020B0503030403030204" pitchFamily="34" charset="-78"/>
              <a:ea typeface="DejaVu Sans Condensed" panose="020B0606030804020204" pitchFamily="34" charset="0"/>
              <a:cs typeface="Dubai" panose="020B0503030403030204" pitchFamily="34" charset="-78"/>
            </a:endParaRPr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928A6C19-4826-52EE-6E54-59051BE742BD}"/>
              </a:ext>
            </a:extLst>
          </p:cNvPr>
          <p:cNvSpPr/>
          <p:nvPr/>
        </p:nvSpPr>
        <p:spPr>
          <a:xfrm>
            <a:off x="116112" y="199929"/>
            <a:ext cx="36567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sz="4000" b="1"/>
            </a:pPr>
            <a:r>
              <a:rPr lang="ar-OM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" panose="020B0503030403030204" pitchFamily="34" charset="-78"/>
                <a:ea typeface="DejaVu Sans Condensed" panose="020B0606030804020204" pitchFamily="34" charset="0"/>
                <a:cs typeface="Dubai" panose="020B0503030403030204" pitchFamily="34" charset="-78"/>
              </a:rPr>
              <a:t>عُمان </a:t>
            </a:r>
          </a:p>
          <a:p>
            <a:pPr algn="ctr">
              <a:defRPr sz="4000" b="1"/>
            </a:pPr>
            <a:r>
              <a:rPr lang="ar-OM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" panose="020B0503030403030204" pitchFamily="34" charset="-78"/>
                <a:ea typeface="DejaVu Sans Condensed" panose="020B0606030804020204" pitchFamily="34" charset="0"/>
                <a:cs typeface="Dubai" panose="020B0503030403030204" pitchFamily="34" charset="-78"/>
              </a:rPr>
              <a:t>عظيمة بشعبها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7237F524-17E7-EF4D-D83E-E4CEA66C15BE}"/>
              </a:ext>
            </a:extLst>
          </p:cNvPr>
          <p:cNvSpPr txBox="1"/>
          <p:nvPr/>
        </p:nvSpPr>
        <p:spPr>
          <a:xfrm>
            <a:off x="68000" y="6385682"/>
            <a:ext cx="1709122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عمل الطالب: معاذ الرقادي</a:t>
            </a:r>
            <a:endParaRPr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نشيد عمان عظيمة بشعبها الصّف السّادس - Moe Music">
            <a:hlinkClick r:id="" action="ppaction://media"/>
            <a:extLst>
              <a:ext uri="{FF2B5EF4-FFF2-40B4-BE49-F238E27FC236}">
                <a16:creationId xmlns:a16="http://schemas.microsoft.com/office/drawing/2014/main" id="{26FA0C9F-FAE7-C12A-D7C9-0BD16FA81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00" y="42120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379" y="194882"/>
            <a:ext cx="6878806" cy="8309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4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قوّة النشيد في كلماته ورسالته</a:t>
            </a:r>
            <a:endParaRPr sz="4800" b="1" dirty="0">
              <a:solidFill>
                <a:schemeClr val="bg1"/>
              </a:solidFill>
              <a:latin typeface="Dubai" panose="020B0503030403030204" pitchFamily="34" charset="-78"/>
              <a:ea typeface="DejaVu Sans Condensed" panose="020B0606030804020204" pitchFamily="34" charset="0"/>
              <a:cs typeface="Dubai" panose="020B0503030403030204" pitchFamily="34" charset="-78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B411C5C-10A1-8926-5211-436B3AEE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86" y="1185512"/>
            <a:ext cx="6420793" cy="3669025"/>
          </a:xfrm>
          <a:prstGeom prst="roundRect">
            <a:avLst>
              <a:gd name="adj" fmla="val 859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B09F186-2E21-D755-5ADF-AF1AAF07D9C6}"/>
              </a:ext>
            </a:extLst>
          </p:cNvPr>
          <p:cNvSpPr txBox="1"/>
          <p:nvPr/>
        </p:nvSpPr>
        <p:spPr>
          <a:xfrm>
            <a:off x="479193" y="4980336"/>
            <a:ext cx="8185613" cy="175432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>
              <a:defRPr sz="4000" b="1"/>
            </a:pPr>
            <a:r>
              <a:rPr lang="ar-OM" sz="44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يركز على أن قوة الوطن هي في شعبه</a:t>
            </a:r>
          </a:p>
          <a:p>
            <a:pPr algn="r">
              <a:defRPr sz="4000" b="1"/>
            </a:pPr>
            <a:r>
              <a:rPr lang="ar-OM" sz="3200" dirty="0">
                <a:latin typeface="Dubai" panose="020B0503030403030204" pitchFamily="34" charset="-78"/>
                <a:cs typeface="Dubai" panose="020B0503030403030204" pitchFamily="34" charset="-78"/>
              </a:rPr>
              <a:t>الفخر بتاريخ عمان المجيد ووحدتها المتينة</a:t>
            </a:r>
            <a:endParaRPr lang="en-US" sz="32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r">
              <a:defRPr sz="4000" b="1"/>
            </a:pPr>
            <a:r>
              <a:rPr lang="ar-OM" sz="3200" dirty="0">
                <a:latin typeface="Dubai" panose="020B0503030403030204" pitchFamily="34" charset="-78"/>
                <a:cs typeface="Dubai" panose="020B0503030403030204" pitchFamily="34" charset="-78"/>
              </a:rPr>
              <a:t>تعزيز الانتماء الوطني والولاء لقائد المسيرة</a:t>
            </a:r>
            <a:endParaRPr sz="3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38FFDA1F-8AF4-364B-A7CF-5D74FB8A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17" y="801604"/>
            <a:ext cx="5698765" cy="3256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579718" y="93718"/>
            <a:ext cx="5841664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3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الهيكل الموسيقي: اللحن والإيقاع</a:t>
            </a:r>
            <a:endParaRPr sz="36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01C230A-5F27-0E19-03C6-D3A51AA4114C}"/>
              </a:ext>
            </a:extLst>
          </p:cNvPr>
          <p:cNvSpPr txBox="1"/>
          <p:nvPr/>
        </p:nvSpPr>
        <p:spPr>
          <a:xfrm>
            <a:off x="1238250" y="3970276"/>
            <a:ext cx="777969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r">
              <a:defRPr sz="4000" b="1"/>
            </a:pPr>
            <a:r>
              <a:rPr lang="ar-OM" sz="28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الإيقاع: </a:t>
            </a:r>
            <a:r>
              <a:rPr lang="ar-OM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إيقاع حماسي بسيط وواضح، يسهل ترديده وأداءه.</a:t>
            </a:r>
            <a:endParaRPr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682E1C9-EF12-F67E-6CC7-2D77556893FB}"/>
              </a:ext>
            </a:extLst>
          </p:cNvPr>
          <p:cNvSpPr txBox="1"/>
          <p:nvPr/>
        </p:nvSpPr>
        <p:spPr>
          <a:xfrm>
            <a:off x="1977145" y="4598912"/>
            <a:ext cx="7100021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r">
              <a:defRPr sz="4000" b="1"/>
            </a:pPr>
            <a:r>
              <a:rPr lang="ar-OM" sz="28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اللحن (المقام) : </a:t>
            </a:r>
            <a:r>
              <a:rPr lang="ar-OM" sz="2800" dirty="0">
                <a:solidFill>
                  <a:schemeClr val="bg1"/>
                </a:solidFill>
              </a:rPr>
              <a:t>لحن قوي ومشرق، يوحي بالعظمة والأمل</a:t>
            </a:r>
            <a:endParaRPr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B89CF10-9423-B54A-3816-522AE1414AF9}"/>
              </a:ext>
            </a:extLst>
          </p:cNvPr>
          <p:cNvSpPr txBox="1"/>
          <p:nvPr/>
        </p:nvSpPr>
        <p:spPr>
          <a:xfrm>
            <a:off x="-149326" y="5227548"/>
            <a:ext cx="9243588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r">
              <a:defRPr sz="4000" b="1"/>
            </a:pPr>
            <a:r>
              <a:rPr lang="ar-OM" sz="28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الهدف من اللحن: </a:t>
            </a:r>
            <a:r>
              <a:rPr lang="ar-OM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أن يكون سهل التذكر لتنتقل روحه إلى كل مواطن.</a:t>
            </a:r>
            <a:endParaRPr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4EE62C0F-F7F1-A69F-7CF4-B45AFB1C7D0A}"/>
              </a:ext>
            </a:extLst>
          </p:cNvPr>
          <p:cNvSpPr txBox="1"/>
          <p:nvPr/>
        </p:nvSpPr>
        <p:spPr>
          <a:xfrm>
            <a:off x="344724" y="5750768"/>
            <a:ext cx="8673220" cy="95410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r">
              <a:defRPr sz="4000" b="1"/>
            </a:pPr>
            <a:r>
              <a:rPr lang="ar-OM" sz="28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الآلات المستخدمة: </a:t>
            </a:r>
            <a:r>
              <a:rPr lang="ar-OM" sz="28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الاعتماد على آلات النحاس والآلات الوترية لتعطي طابعاً رسمياً وفخماً</a:t>
            </a:r>
            <a:endParaRPr sz="28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3B1525EE-4CB3-6D62-2387-7ACB366CAE71}"/>
              </a:ext>
            </a:extLst>
          </p:cNvPr>
          <p:cNvSpPr txBox="1"/>
          <p:nvPr/>
        </p:nvSpPr>
        <p:spPr>
          <a:xfrm>
            <a:off x="126056" y="6487283"/>
            <a:ext cx="1709122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عمل الطالب: معاذ الرقادي</a:t>
            </a:r>
            <a:endParaRPr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0890" y="647323"/>
            <a:ext cx="7239546" cy="56938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rPr lang="ar-OM" b="1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الآن ننتقل إلى الجانب الأهم:</a:t>
            </a:r>
          </a:p>
          <a:p>
            <a:pPr>
              <a:defRPr sz="2800"/>
            </a:pPr>
            <a:endParaRPr lang="ar-OM" dirty="0">
              <a:solidFill>
                <a:srgbClr val="C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الموسيقى هنا ليست عشوائية،</a:t>
            </a: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بل صُنعت لخدمة الرسالة الوطنية.</a:t>
            </a: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الأناشيد الوطنية دائماً ما تُكتب في</a:t>
            </a: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إيقاع واضح وبسيط، ليُسهّل المشي</a:t>
            </a: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والوقوف والأداء الجماعي بكل حماس</a:t>
            </a:r>
          </a:p>
          <a:p>
            <a:pPr>
              <a:defRPr sz="2800"/>
            </a:pPr>
            <a:endParaRPr lang="ar-OM" dirty="0">
              <a:solidFill>
                <a:srgbClr val="C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اللحن نفسه يجب أن يكون</a:t>
            </a: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ar-OM" b="1" dirty="0">
                <a:solidFill>
                  <a:schemeClr val="accent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مشرقاً ومبهجاً</a:t>
            </a: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، لا حزيناً.</a:t>
            </a:r>
            <a:endParaRPr lang="en-US" dirty="0">
              <a:solidFill>
                <a:srgbClr val="C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defRPr sz="2800"/>
            </a:pPr>
            <a:endParaRPr lang="ar-OM" dirty="0">
              <a:solidFill>
                <a:srgbClr val="C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defRPr sz="2800"/>
            </a:pPr>
            <a:r>
              <a:rPr lang="ar-OM" dirty="0">
                <a:solidFill>
                  <a:srgbClr val="C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هذا اللحن يعكس التفاؤل بالمستقبل والاعتزاز بالحاضر.</a:t>
            </a:r>
          </a:p>
          <a:p>
            <a:pPr>
              <a:defRPr sz="2800"/>
            </a:pPr>
            <a:endParaRPr dirty="0">
              <a:solidFill>
                <a:srgbClr val="C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2330539-E70F-98B5-75F8-50695589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120" r="47453" b="3120"/>
          <a:stretch>
            <a:fillRect/>
          </a:stretch>
        </p:blipFill>
        <p:spPr>
          <a:xfrm>
            <a:off x="198616" y="885371"/>
            <a:ext cx="3500087" cy="3806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DED23BD3-4F77-3A83-76C3-55EB3BE2E282}"/>
              </a:ext>
            </a:extLst>
          </p:cNvPr>
          <p:cNvSpPr txBox="1"/>
          <p:nvPr/>
        </p:nvSpPr>
        <p:spPr>
          <a:xfrm>
            <a:off x="126056" y="6487283"/>
            <a:ext cx="1709122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عمل الطالب: معاذ الرقادي</a:t>
            </a:r>
            <a:endParaRPr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>
            <a:extLst>
              <a:ext uri="{FF2B5EF4-FFF2-40B4-BE49-F238E27FC236}">
                <a16:creationId xmlns:a16="http://schemas.microsoft.com/office/drawing/2014/main" id="{69F83058-5201-AB57-2A34-5B3490975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4926" y="-551543"/>
            <a:ext cx="4612760" cy="6919140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2A3C2DAE-AA45-5DA0-EF8A-71A47D6DA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78741" y="715549"/>
            <a:ext cx="7458945" cy="6253119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C4224E7A-03A5-AA5F-0729-59F2834BF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73" r="8348" b="9981"/>
          <a:stretch>
            <a:fillRect/>
          </a:stretch>
        </p:blipFill>
        <p:spPr>
          <a:xfrm flipH="1">
            <a:off x="-1" y="1339663"/>
            <a:ext cx="6226630" cy="5629006"/>
          </a:xfrm>
          <a:prstGeom prst="rect">
            <a:avLst/>
          </a:prstGeom>
        </p:spPr>
      </p:pic>
      <p:sp>
        <p:nvSpPr>
          <p:cNvPr id="8" name="مستطيل 7">
            <a:extLst>
              <a:ext uri="{FF2B5EF4-FFF2-40B4-BE49-F238E27FC236}">
                <a16:creationId xmlns:a16="http://schemas.microsoft.com/office/drawing/2014/main" id="{732646BF-6C1D-5C94-1250-0846CE314556}"/>
              </a:ext>
            </a:extLst>
          </p:cNvPr>
          <p:cNvSpPr/>
          <p:nvPr/>
        </p:nvSpPr>
        <p:spPr>
          <a:xfrm>
            <a:off x="290286" y="105950"/>
            <a:ext cx="4653476" cy="52014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ar-OM" sz="4400" b="1" u="sng" dirty="0">
                <a:latin typeface="Dubai" panose="020B0503030403030204" pitchFamily="34" charset="-78"/>
                <a:cs typeface="Dubai" panose="020B0503030403030204" pitchFamily="34" charset="-78"/>
              </a:rPr>
              <a:t>أهمية الأداء الصحيح</a:t>
            </a:r>
          </a:p>
          <a:p>
            <a:endParaRPr lang="ar-OM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ar-OM" sz="3200" b="1" dirty="0">
                <a:latin typeface="Dubai" panose="020B0503030403030204" pitchFamily="34" charset="-78"/>
                <a:cs typeface="Dubai" panose="020B0503030403030204" pitchFamily="34" charset="-78"/>
              </a:rPr>
              <a:t>الوقوف باحترام واعتزاز</a:t>
            </a:r>
          </a:p>
          <a:p>
            <a:br>
              <a:rPr lang="ar-OM" sz="32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ar-OM" sz="3200" dirty="0">
                <a:latin typeface="Dubai" panose="020B0503030403030204" pitchFamily="34" charset="-78"/>
                <a:cs typeface="Dubai" panose="020B0503030403030204" pitchFamily="34" charset="-78"/>
              </a:rPr>
              <a:t>إخراج الصوت بوضوح وقوة</a:t>
            </a:r>
          </a:p>
          <a:p>
            <a:endParaRPr lang="ar-OM" sz="32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ar-OM" sz="3200" b="1" dirty="0">
                <a:latin typeface="Dubai" panose="020B0503030403030204" pitchFamily="34" charset="-78"/>
                <a:cs typeface="Dubai" panose="020B0503030403030204" pitchFamily="34" charset="-78"/>
              </a:rPr>
              <a:t>ربط النغمات والكلمات الإحساس الوطني العميق </a:t>
            </a:r>
          </a:p>
          <a:p>
            <a:endParaRPr lang="ar-OM" sz="32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ar-OM" sz="3200" dirty="0">
                <a:latin typeface="Dubai" panose="020B0503030403030204" pitchFamily="34" charset="-78"/>
                <a:cs typeface="Dubai" panose="020B0503030403030204" pitchFamily="34" charset="-78"/>
              </a:rPr>
              <a:t>النشيد هو هوية صوتية للوطن. </a:t>
            </a:r>
            <a:endParaRPr lang="ar-SA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6FF9584B-C4CF-3BE7-6FBE-00F1A0D3182B}"/>
              </a:ext>
            </a:extLst>
          </p:cNvPr>
          <p:cNvSpPr txBox="1"/>
          <p:nvPr/>
        </p:nvSpPr>
        <p:spPr>
          <a:xfrm>
            <a:off x="-22683" y="5955376"/>
            <a:ext cx="1709122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prstTxWarp prst="textArchDown">
              <a:avLst/>
            </a:prstTxWarp>
            <a:spAutoFit/>
          </a:bodyPr>
          <a:lstStyle/>
          <a:p>
            <a:pPr>
              <a:defRPr sz="4000" b="1"/>
            </a:pPr>
            <a:r>
              <a:rPr lang="ar-OM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عمل الطالب: معاذ الرقادي</a:t>
            </a:r>
            <a:endParaRPr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AF10A794-AFCF-0B85-C6AA-E410D0CC9C1E}"/>
              </a:ext>
            </a:extLst>
          </p:cNvPr>
          <p:cNvSpPr/>
          <p:nvPr/>
        </p:nvSpPr>
        <p:spPr>
          <a:xfrm>
            <a:off x="2032758" y="276581"/>
            <a:ext cx="5279010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OM" sz="5400" dirty="0"/>
              <a:t>شكراً </a:t>
            </a:r>
            <a:r>
              <a:rPr lang="ar-OM" sz="5400" dirty="0">
                <a:latin typeface="Dubai" panose="020B0503030403030204" pitchFamily="34" charset="-78"/>
                <a:cs typeface="Dubai" panose="020B0503030403030204" pitchFamily="34" charset="-78"/>
              </a:rPr>
              <a:t>لحسن</a:t>
            </a:r>
            <a:r>
              <a:rPr lang="ar-OM" sz="5400" dirty="0"/>
              <a:t> استماعكم</a:t>
            </a:r>
            <a:endParaRPr lang="ar-SA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344D676E-EF9D-E5A6-684E-E4E38F5EC922}"/>
              </a:ext>
            </a:extLst>
          </p:cNvPr>
          <p:cNvSpPr/>
          <p:nvPr/>
        </p:nvSpPr>
        <p:spPr>
          <a:xfrm>
            <a:off x="1438502" y="1771354"/>
            <a:ext cx="6296916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OM" sz="3600" dirty="0"/>
              <a:t>ما هي أكثر كلمة في النشيد تعكس "القوة"؟</a:t>
            </a:r>
            <a:endParaRPr lang="ar-SA" sz="3600" dirty="0"/>
          </a:p>
        </p:txBody>
      </p:sp>
      <p:pic>
        <p:nvPicPr>
          <p:cNvPr id="5" name="رسم 4" descr="الأسئلة مع تعبئة خالصة">
            <a:extLst>
              <a:ext uri="{FF2B5EF4-FFF2-40B4-BE49-F238E27FC236}">
                <a16:creationId xmlns:a16="http://schemas.microsoft.com/office/drawing/2014/main" id="{28C16C4F-1B03-4389-F871-C9240A957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6031" y="1503285"/>
            <a:ext cx="914400" cy="914400"/>
          </a:xfrm>
          <a:prstGeom prst="rect">
            <a:avLst/>
          </a:prstGeom>
        </p:spPr>
      </p:pic>
      <p:sp>
        <p:nvSpPr>
          <p:cNvPr id="6" name="مستطيل 5">
            <a:extLst>
              <a:ext uri="{FF2B5EF4-FFF2-40B4-BE49-F238E27FC236}">
                <a16:creationId xmlns:a16="http://schemas.microsoft.com/office/drawing/2014/main" id="{A606EB16-1E96-471D-DCEE-49E0B99C9E21}"/>
              </a:ext>
            </a:extLst>
          </p:cNvPr>
          <p:cNvSpPr/>
          <p:nvPr/>
        </p:nvSpPr>
        <p:spPr>
          <a:xfrm>
            <a:off x="115223" y="3349853"/>
            <a:ext cx="8943474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OM" sz="3600" dirty="0">
                <a:latin typeface="Dubai" panose="020B0503030403030204" pitchFamily="34" charset="-78"/>
                <a:cs typeface="Dubai" panose="020B0503030403030204" pitchFamily="34" charset="-78"/>
              </a:rPr>
              <a:t>أشكركم جزيل الشكر على استماعكم واهتمامكم</a:t>
            </a:r>
            <a:br>
              <a:rPr lang="ar-OM" sz="36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ar-OM" sz="3600" dirty="0">
                <a:latin typeface="Dubai" panose="020B0503030403030204" pitchFamily="34" charset="-78"/>
                <a:cs typeface="Dubai" panose="020B0503030403030204" pitchFamily="34" charset="-78"/>
              </a:rPr>
              <a:t> أتمنى أن يكون هذا العرض قد أضاف لكم فهماً أعمق</a:t>
            </a:r>
            <a:br>
              <a:rPr lang="ar-OM" sz="36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ar-OM" sz="3600" dirty="0">
                <a:latin typeface="Dubai" panose="020B0503030403030204" pitchFamily="34" charset="-78"/>
                <a:cs typeface="Dubai" panose="020B0503030403030204" pitchFamily="34" charset="-78"/>
              </a:rPr>
              <a:t> لهذا النشيد الوطني الجميل</a:t>
            </a:r>
            <a:endParaRPr lang="ar-SA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5E8E05B9-3286-7DF0-83BA-D499700B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370" r="9598"/>
          <a:stretch>
            <a:fillRect/>
          </a:stretch>
        </p:blipFill>
        <p:spPr>
          <a:xfrm rot="16200000">
            <a:off x="3626115" y="2468154"/>
            <a:ext cx="1921691" cy="6858000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0E39337C-8BA7-AC35-70F3-A1D757A701DF}"/>
              </a:ext>
            </a:extLst>
          </p:cNvPr>
          <p:cNvSpPr txBox="1"/>
          <p:nvPr/>
        </p:nvSpPr>
        <p:spPr>
          <a:xfrm>
            <a:off x="0" y="5812959"/>
            <a:ext cx="1960794" cy="30777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defRPr sz="4000" b="1"/>
            </a:pPr>
            <a:r>
              <a:rPr lang="ar-OM" sz="1400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عمل الطالب: معاذ </a:t>
            </a:r>
            <a:r>
              <a:rPr lang="ar-OM" sz="1400" dirty="0" err="1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الرقادي</a:t>
            </a:r>
            <a:endParaRPr sz="1400" dirty="0">
              <a:solidFill>
                <a:srgbClr val="FF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103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F29C3C57-A7F3-B1D3-4A87-50B66F77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67687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250</Words>
  <Application>Microsoft Office PowerPoint</Application>
  <PresentationFormat>عرض على الشاشة (4:3)</PresentationFormat>
  <Paragraphs>41</Paragraphs>
  <Slides>7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Dubai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PC</dc:creator>
  <cp:keywords/>
  <dc:description>generated using python-pptx</dc:description>
  <cp:lastModifiedBy>سكون الليل</cp:lastModifiedBy>
  <cp:revision>3</cp:revision>
  <dcterms:created xsi:type="dcterms:W3CDTF">2013-01-27T09:14:16Z</dcterms:created>
  <dcterms:modified xsi:type="dcterms:W3CDTF">2025-12-03T15:54:50Z</dcterms:modified>
  <cp:category/>
</cp:coreProperties>
</file>